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</p:sldIdLst>
  <p:sldSz cy="6858000" cx="12192000"/>
  <p:notesSz cx="6858000" cy="9144000"/>
  <p:embeddedFontLst>
    <p:embeddedFont>
      <p:font typeface="Century Gothic"/>
      <p:regular r:id="rId57"/>
      <p:bold r:id="rId58"/>
      <p:italic r:id="rId59"/>
      <p:boldItalic r:id="rId6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61" roundtripDataSignature="AMtx7mirwNbAR0IoEmpxFnCQ5Q1SBK0T9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1" Type="http://customschemas.google.com/relationships/presentationmetadata" Target="meta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60" Type="http://schemas.openxmlformats.org/officeDocument/2006/relationships/font" Target="fonts/CenturyGothic-boldItalic.fntdata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font" Target="fonts/CenturyGothic-regular.fntdata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font" Target="fonts/CenturyGothic-italic.fntdata"/><Relationship Id="rId14" Type="http://schemas.openxmlformats.org/officeDocument/2006/relationships/slide" Target="slides/slide10.xml"/><Relationship Id="rId58" Type="http://schemas.openxmlformats.org/officeDocument/2006/relationships/font" Target="fonts/CenturyGothic-bold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3" name="Google Shape;113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Check college websites to clarify admissions practices</a:t>
            </a:r>
            <a:endParaRPr/>
          </a:p>
        </p:txBody>
      </p:sp>
      <p:sp>
        <p:nvSpPr>
          <p:cNvPr id="168" name="Google Shape;168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3" name="Google Shape;173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9" name="Google Shape;179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4" name="Google Shape;184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7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5" name="Google Shape;195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1" name="Google Shape;201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6" name="Google Shape;206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1" name="Google Shape;211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6" name="Google Shape;216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0" name="Google Shape;120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1" name="Google Shape;221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6" name="Google Shape;226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2" name="Google Shape;232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8" name="Google Shape;238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3" name="Google Shape;243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9" name="Google Shape;249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5" name="Google Shape;255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1" name="Google Shape;261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8" name="Google Shape;268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4" name="Google Shape;274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6" name="Google Shape;126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53e8faed09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53e8faed09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53e8faed09_0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253e8faed09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1" name="Google Shape;291;p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1" name="Google Shape;301;p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7" name="Google Shape;307;p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7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9" name="Google Shape;319;p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5" name="Google Shape;325;p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1" name="Google Shape;341;p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7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2" name="Google Shape;132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2" name="Google Shape;352;p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7" name="Google Shape;357;p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2" name="Google Shape;362;p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7" name="Google Shape;367;p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3" name="Google Shape;373;p5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8" name="Google Shape;378;p5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3" name="Google Shape;383;p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9" name="Google Shape;389;p5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5" name="Google Shape;395;p5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0" name="Google Shape;400;p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8" name="Google Shape;138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5" name="Google Shape;405;p5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10" name="Google Shape;410;p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15" name="Google Shape;415;p6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4" name="Google Shape;144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0" name="Google Shape;150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6" name="Google Shape;156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7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62"/>
          <p:cNvSpPr/>
          <p:nvPr/>
        </p:nvSpPr>
        <p:spPr>
          <a:xfrm>
            <a:off x="0" y="-3175"/>
            <a:ext cx="12192000" cy="5203825"/>
          </a:xfrm>
          <a:custGeom>
            <a:rect b="b" l="l" r="r" t="t"/>
            <a:pathLst>
              <a:path extrusionOk="0" h="3278" w="5760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algn="tl" flip="none" tx="0" sx="100000" ty="0" sy="100000"/>
          </a:blipFill>
          <a:ln cap="rnd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" name="Google Shape;13;p62"/>
          <p:cNvSpPr txBox="1"/>
          <p:nvPr>
            <p:ph type="ctrTitle"/>
          </p:nvPr>
        </p:nvSpPr>
        <p:spPr>
          <a:xfrm>
            <a:off x="810001" y="1449147"/>
            <a:ext cx="10572000" cy="2971051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entury Gothic"/>
              <a:buNone/>
              <a:defRPr sz="5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62"/>
          <p:cNvSpPr txBox="1"/>
          <p:nvPr>
            <p:ph idx="1" type="subTitle"/>
          </p:nvPr>
        </p:nvSpPr>
        <p:spPr>
          <a:xfrm>
            <a:off x="810001" y="5280847"/>
            <a:ext cx="10572000" cy="434974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" name="Google Shape;15;p62"/>
          <p:cNvSpPr txBox="1"/>
          <p:nvPr>
            <p:ph idx="10" type="dt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62"/>
          <p:cNvSpPr txBox="1"/>
          <p:nvPr>
            <p:ph idx="11" type="ftr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62"/>
          <p:cNvSpPr txBox="1"/>
          <p:nvPr>
            <p:ph idx="12" type="sldNum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anchorCtr="0" anchor="b" bIns="108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noramic Picture with Caption">
  <p:cSld name="Panoramic Picture with Caption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71"/>
          <p:cNvSpPr txBox="1"/>
          <p:nvPr>
            <p:ph type="title"/>
          </p:nvPr>
        </p:nvSpPr>
        <p:spPr>
          <a:xfrm>
            <a:off x="810000" y="4800600"/>
            <a:ext cx="10561418" cy="566738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Century Gothic"/>
              <a:buNone/>
              <a:defRPr b="0"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71"/>
          <p:cNvSpPr/>
          <p:nvPr>
            <p:ph idx="2" type="pic"/>
          </p:nvPr>
        </p:nvSpPr>
        <p:spPr>
          <a:xfrm>
            <a:off x="0" y="0"/>
            <a:ext cx="12192000" cy="4800600"/>
          </a:xfrm>
          <a:prstGeom prst="rect">
            <a:avLst/>
          </a:prstGeom>
          <a:noFill/>
          <a:ln cap="rnd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>
              <a:srgbClr val="000000">
                <a:alpha val="40000"/>
              </a:srgbClr>
            </a:outerShdw>
          </a:effectLst>
        </p:spPr>
      </p:sp>
      <p:sp>
        <p:nvSpPr>
          <p:cNvPr id="78" name="Google Shape;78;p71"/>
          <p:cNvSpPr txBox="1"/>
          <p:nvPr>
            <p:ph idx="1" type="body"/>
          </p:nvPr>
        </p:nvSpPr>
        <p:spPr>
          <a:xfrm>
            <a:off x="810000" y="5367338"/>
            <a:ext cx="10561418" cy="493712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79" name="Google Shape;79;p71"/>
          <p:cNvSpPr txBox="1"/>
          <p:nvPr>
            <p:ph idx="10" type="dt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71"/>
          <p:cNvSpPr txBox="1"/>
          <p:nvPr>
            <p:ph idx="11" type="ftr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71"/>
          <p:cNvSpPr txBox="1"/>
          <p:nvPr>
            <p:ph idx="12" type="sldNum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anchorCtr="0" anchor="b" bIns="108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with Caption">
  <p:cSld name="Quote with Caption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72"/>
          <p:cNvSpPr/>
          <p:nvPr/>
        </p:nvSpPr>
        <p:spPr>
          <a:xfrm>
            <a:off x="631697" y="1081456"/>
            <a:ext cx="6332416" cy="3239188"/>
          </a:xfrm>
          <a:custGeom>
            <a:rect b="b" l="l" r="r" t="t"/>
            <a:pathLst>
              <a:path extrusionOk="0" h="2308" w="3384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algn="tl" flip="none" tx="0" sx="100000" ty="0" sy="100000"/>
          </a:blipFill>
          <a:ln cap="rnd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" name="Google Shape;84;p72"/>
          <p:cNvSpPr txBox="1"/>
          <p:nvPr>
            <p:ph type="title"/>
          </p:nvPr>
        </p:nvSpPr>
        <p:spPr>
          <a:xfrm>
            <a:off x="850985" y="1238502"/>
            <a:ext cx="5893840" cy="2645912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200"/>
              <a:buFont typeface="Century Gothic"/>
              <a:buNone/>
              <a:defRPr b="1" sz="42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72"/>
          <p:cNvSpPr txBox="1"/>
          <p:nvPr>
            <p:ph idx="1" type="body"/>
          </p:nvPr>
        </p:nvSpPr>
        <p:spPr>
          <a:xfrm>
            <a:off x="853190" y="4443680"/>
            <a:ext cx="5891636" cy="713241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6" name="Google Shape;86;p72"/>
          <p:cNvSpPr txBox="1"/>
          <p:nvPr>
            <p:ph idx="2" type="body"/>
          </p:nvPr>
        </p:nvSpPr>
        <p:spPr>
          <a:xfrm>
            <a:off x="7574642" y="1081456"/>
            <a:ext cx="3810001" cy="407546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Century Gothic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5pPr>
            <a:lvl6pPr indent="-3429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6pPr>
            <a:lvl7pPr indent="-3429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7pPr>
            <a:lvl8pPr indent="-3429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8pPr>
            <a:lvl9pPr indent="-3429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?"/>
              <a:defRPr/>
            </a:lvl9pPr>
          </a:lstStyle>
          <a:p/>
        </p:txBody>
      </p:sp>
      <p:sp>
        <p:nvSpPr>
          <p:cNvPr id="87" name="Google Shape;87;p72"/>
          <p:cNvSpPr txBox="1"/>
          <p:nvPr>
            <p:ph idx="10" type="dt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72"/>
          <p:cNvSpPr txBox="1"/>
          <p:nvPr>
            <p:ph idx="11" type="ftr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72"/>
          <p:cNvSpPr txBox="1"/>
          <p:nvPr>
            <p:ph idx="12" type="sldNum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anchorCtr="0" anchor="b" bIns="108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me Card">
  <p:cSld name="Name Card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73"/>
          <p:cNvSpPr/>
          <p:nvPr/>
        </p:nvSpPr>
        <p:spPr>
          <a:xfrm>
            <a:off x="1140884" y="2286585"/>
            <a:ext cx="4895115" cy="2503972"/>
          </a:xfrm>
          <a:custGeom>
            <a:rect b="b" l="l" r="r" t="t"/>
            <a:pathLst>
              <a:path extrusionOk="0" h="2308" w="3384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algn="tl" flip="none" tx="0" sx="100000" ty="0" sy="100000"/>
          </a:blipFill>
          <a:ln cap="rnd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" name="Google Shape;92;p73"/>
          <p:cNvSpPr txBox="1"/>
          <p:nvPr>
            <p:ph type="title"/>
          </p:nvPr>
        </p:nvSpPr>
        <p:spPr>
          <a:xfrm>
            <a:off x="1357089" y="2435957"/>
            <a:ext cx="4382521" cy="2007789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200"/>
              <a:buFont typeface="Century Gothic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73"/>
          <p:cNvSpPr txBox="1"/>
          <p:nvPr>
            <p:ph idx="1" type="body"/>
          </p:nvPr>
        </p:nvSpPr>
        <p:spPr>
          <a:xfrm>
            <a:off x="6156000" y="2286000"/>
            <a:ext cx="4880300" cy="229552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Century Gothic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5pPr>
            <a:lvl6pPr indent="-3429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6pPr>
            <a:lvl7pPr indent="-3429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7pPr>
            <a:lvl8pPr indent="-3429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8pPr>
            <a:lvl9pPr indent="-3429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?"/>
              <a:defRPr/>
            </a:lvl9pPr>
          </a:lstStyle>
          <a:p/>
        </p:txBody>
      </p:sp>
      <p:sp>
        <p:nvSpPr>
          <p:cNvPr id="94" name="Google Shape;94;p73"/>
          <p:cNvSpPr txBox="1"/>
          <p:nvPr>
            <p:ph idx="10" type="dt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73"/>
          <p:cNvSpPr txBox="1"/>
          <p:nvPr>
            <p:ph idx="11" type="ftr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73"/>
          <p:cNvSpPr txBox="1"/>
          <p:nvPr>
            <p:ph idx="12" type="sldNum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anchorCtr="0" anchor="b" bIns="108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74"/>
          <p:cNvSpPr/>
          <p:nvPr/>
        </p:nvSpPr>
        <p:spPr>
          <a:xfrm>
            <a:off x="0" y="0"/>
            <a:ext cx="12192000" cy="2185988"/>
          </a:xfrm>
          <a:custGeom>
            <a:rect b="b" l="l" r="r" t="t"/>
            <a:pathLst>
              <a:path extrusionOk="0" h="1377" w="5760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algn="tl" flip="none" tx="0" sx="100000" ty="0" sy="100000"/>
          </a:blipFill>
          <a:ln cap="rnd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" name="Google Shape;99;p74"/>
          <p:cNvSpPr txBox="1"/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74"/>
          <p:cNvSpPr txBox="1"/>
          <p:nvPr>
            <p:ph idx="1" type="body"/>
          </p:nvPr>
        </p:nvSpPr>
        <p:spPr>
          <a:xfrm rot="5400000">
            <a:off x="4254444" y="-1260043"/>
            <a:ext cx="3674397" cy="1056328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5pPr>
            <a:lvl6pPr indent="-3429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6pPr>
            <a:lvl7pPr indent="-3429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7pPr>
            <a:lvl8pPr indent="-3429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8pPr>
            <a:lvl9pPr indent="-3429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?"/>
              <a:defRPr/>
            </a:lvl9pPr>
          </a:lstStyle>
          <a:p/>
        </p:txBody>
      </p:sp>
      <p:sp>
        <p:nvSpPr>
          <p:cNvPr id="101" name="Google Shape;101;p74"/>
          <p:cNvSpPr txBox="1"/>
          <p:nvPr>
            <p:ph idx="10" type="dt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74"/>
          <p:cNvSpPr txBox="1"/>
          <p:nvPr>
            <p:ph idx="11" type="ftr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74"/>
          <p:cNvSpPr txBox="1"/>
          <p:nvPr>
            <p:ph idx="12" type="sldNum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anchorCtr="0" anchor="b" bIns="108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75"/>
          <p:cNvSpPr/>
          <p:nvPr/>
        </p:nvSpPr>
        <p:spPr>
          <a:xfrm>
            <a:off x="7669651" y="446089"/>
            <a:ext cx="4522349" cy="5414962"/>
          </a:xfrm>
          <a:custGeom>
            <a:rect b="b" l="l" r="r" t="t"/>
            <a:pathLst>
              <a:path extrusionOk="0" h="4320" w="2879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algn="tl" flip="none" tx="0" sx="100000" ty="0" sy="100000"/>
          </a:blipFill>
          <a:ln cap="rnd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" name="Google Shape;106;p75"/>
          <p:cNvSpPr txBox="1"/>
          <p:nvPr>
            <p:ph type="title"/>
          </p:nvPr>
        </p:nvSpPr>
        <p:spPr>
          <a:xfrm rot="5400000">
            <a:off x="6863537" y="1906175"/>
            <a:ext cx="5134798" cy="2494791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75"/>
          <p:cNvSpPr txBox="1"/>
          <p:nvPr>
            <p:ph idx="1" type="body"/>
          </p:nvPr>
        </p:nvSpPr>
        <p:spPr>
          <a:xfrm rot="5400000">
            <a:off x="1408290" y="-152200"/>
            <a:ext cx="5414962" cy="661154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5pPr>
            <a:lvl6pPr indent="-3429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6pPr>
            <a:lvl7pPr indent="-3429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7pPr>
            <a:lvl8pPr indent="-3429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8pPr>
            <a:lvl9pPr indent="-3429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?"/>
              <a:defRPr/>
            </a:lvl9pPr>
          </a:lstStyle>
          <a:p/>
        </p:txBody>
      </p:sp>
      <p:sp>
        <p:nvSpPr>
          <p:cNvPr id="108" name="Google Shape;108;p75"/>
          <p:cNvSpPr txBox="1"/>
          <p:nvPr>
            <p:ph idx="10" type="dt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75"/>
          <p:cNvSpPr txBox="1"/>
          <p:nvPr>
            <p:ph idx="11" type="ftr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75"/>
          <p:cNvSpPr txBox="1"/>
          <p:nvPr>
            <p:ph idx="12" type="sldNum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anchorCtr="0" anchor="b" bIns="108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63"/>
          <p:cNvSpPr/>
          <p:nvPr/>
        </p:nvSpPr>
        <p:spPr>
          <a:xfrm>
            <a:off x="0" y="0"/>
            <a:ext cx="12192000" cy="2185988"/>
          </a:xfrm>
          <a:custGeom>
            <a:rect b="b" l="l" r="r" t="t"/>
            <a:pathLst>
              <a:path extrusionOk="0" h="1377" w="5760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algn="tl" flip="none" tx="0" sx="100000" ty="0" sy="100000"/>
          </a:blipFill>
          <a:ln cap="rnd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" name="Google Shape;20;p63"/>
          <p:cNvSpPr txBox="1"/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63"/>
          <p:cNvSpPr txBox="1"/>
          <p:nvPr>
            <p:ph idx="1" type="body"/>
          </p:nvPr>
        </p:nvSpPr>
        <p:spPr>
          <a:xfrm>
            <a:off x="818712" y="2222287"/>
            <a:ext cx="10554574" cy="3636511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5pPr>
            <a:lvl6pPr indent="-3429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6pPr>
            <a:lvl7pPr indent="-3429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7pPr>
            <a:lvl8pPr indent="-3429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8pPr>
            <a:lvl9pPr indent="-3429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?"/>
              <a:defRPr/>
            </a:lvl9pPr>
          </a:lstStyle>
          <a:p/>
        </p:txBody>
      </p:sp>
      <p:sp>
        <p:nvSpPr>
          <p:cNvPr id="22" name="Google Shape;22;p63"/>
          <p:cNvSpPr txBox="1"/>
          <p:nvPr>
            <p:ph idx="10" type="dt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63"/>
          <p:cNvSpPr txBox="1"/>
          <p:nvPr>
            <p:ph idx="11" type="ftr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63"/>
          <p:cNvSpPr txBox="1"/>
          <p:nvPr>
            <p:ph idx="12" type="sldNum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anchorCtr="0" anchor="b" bIns="108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4"/>
          <p:cNvSpPr txBox="1"/>
          <p:nvPr>
            <p:ph idx="10" type="dt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64"/>
          <p:cNvSpPr txBox="1"/>
          <p:nvPr>
            <p:ph idx="11" type="ftr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64"/>
          <p:cNvSpPr txBox="1"/>
          <p:nvPr>
            <p:ph idx="12" type="sldNum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anchorCtr="0" anchor="b" bIns="108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5"/>
          <p:cNvSpPr/>
          <p:nvPr/>
        </p:nvSpPr>
        <p:spPr>
          <a:xfrm>
            <a:off x="0" y="1"/>
            <a:ext cx="12192000" cy="5203825"/>
          </a:xfrm>
          <a:custGeom>
            <a:rect b="b" l="l" r="r" t="t"/>
            <a:pathLst>
              <a:path extrusionOk="0" h="3278" w="5760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algn="tl" flip="none" tx="0" sx="100000" ty="0" sy="100000"/>
          </a:blipFill>
          <a:ln cap="rnd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" name="Google Shape;31;p65"/>
          <p:cNvSpPr txBox="1"/>
          <p:nvPr>
            <p:ph type="title"/>
          </p:nvPr>
        </p:nvSpPr>
        <p:spPr>
          <a:xfrm>
            <a:off x="810000" y="2951396"/>
            <a:ext cx="10561418" cy="14688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800"/>
              <a:buFont typeface="Century Gothic"/>
              <a:buNone/>
              <a:defRPr b="1" sz="48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65"/>
          <p:cNvSpPr txBox="1"/>
          <p:nvPr>
            <p:ph idx="1" type="body"/>
          </p:nvPr>
        </p:nvSpPr>
        <p:spPr>
          <a:xfrm>
            <a:off x="810000" y="5281201"/>
            <a:ext cx="10561418" cy="43395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3" name="Google Shape;33;p65"/>
          <p:cNvSpPr txBox="1"/>
          <p:nvPr>
            <p:ph idx="10" type="dt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65"/>
          <p:cNvSpPr txBox="1"/>
          <p:nvPr>
            <p:ph idx="11" type="ftr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5"/>
          <p:cNvSpPr txBox="1"/>
          <p:nvPr>
            <p:ph idx="12" type="sldNum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anchorCtr="0" anchor="b" bIns="108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6"/>
          <p:cNvSpPr/>
          <p:nvPr/>
        </p:nvSpPr>
        <p:spPr>
          <a:xfrm>
            <a:off x="0" y="0"/>
            <a:ext cx="12192000" cy="2185988"/>
          </a:xfrm>
          <a:custGeom>
            <a:rect b="b" l="l" r="r" t="t"/>
            <a:pathLst>
              <a:path extrusionOk="0" h="1377" w="5760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algn="tl" flip="none" tx="0" sx="100000" ty="0" sy="100000"/>
          </a:blipFill>
          <a:ln cap="rnd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" name="Google Shape;38;p66"/>
          <p:cNvSpPr txBox="1"/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6"/>
          <p:cNvSpPr txBox="1"/>
          <p:nvPr>
            <p:ph idx="1" type="body"/>
          </p:nvPr>
        </p:nvSpPr>
        <p:spPr>
          <a:xfrm>
            <a:off x="818712" y="2222287"/>
            <a:ext cx="5185873" cy="363876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5pPr>
            <a:lvl6pPr indent="-3429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6pPr>
            <a:lvl7pPr indent="-3429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7pPr>
            <a:lvl8pPr indent="-3429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8pPr>
            <a:lvl9pPr indent="-3429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?"/>
              <a:defRPr/>
            </a:lvl9pPr>
          </a:lstStyle>
          <a:p/>
        </p:txBody>
      </p:sp>
      <p:sp>
        <p:nvSpPr>
          <p:cNvPr id="40" name="Google Shape;40;p66"/>
          <p:cNvSpPr txBox="1"/>
          <p:nvPr>
            <p:ph idx="2" type="body"/>
          </p:nvPr>
        </p:nvSpPr>
        <p:spPr>
          <a:xfrm>
            <a:off x="6187415" y="2222287"/>
            <a:ext cx="5194583" cy="3638764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5pPr>
            <a:lvl6pPr indent="-3429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6pPr>
            <a:lvl7pPr indent="-3429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7pPr>
            <a:lvl8pPr indent="-3429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8pPr>
            <a:lvl9pPr indent="-3429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?"/>
              <a:defRPr/>
            </a:lvl9pPr>
          </a:lstStyle>
          <a:p/>
        </p:txBody>
      </p:sp>
      <p:sp>
        <p:nvSpPr>
          <p:cNvPr id="41" name="Google Shape;41;p66"/>
          <p:cNvSpPr txBox="1"/>
          <p:nvPr>
            <p:ph idx="10" type="dt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6"/>
          <p:cNvSpPr txBox="1"/>
          <p:nvPr>
            <p:ph idx="11" type="ftr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6"/>
          <p:cNvSpPr txBox="1"/>
          <p:nvPr>
            <p:ph idx="12" type="sldNum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anchorCtr="0" anchor="b" bIns="108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7"/>
          <p:cNvSpPr/>
          <p:nvPr/>
        </p:nvSpPr>
        <p:spPr>
          <a:xfrm>
            <a:off x="0" y="0"/>
            <a:ext cx="12192000" cy="2185988"/>
          </a:xfrm>
          <a:custGeom>
            <a:rect b="b" l="l" r="r" t="t"/>
            <a:pathLst>
              <a:path extrusionOk="0" h="1377" w="5760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algn="tl" flip="none" tx="0" sx="100000" ty="0" sy="100000"/>
          </a:blipFill>
          <a:ln cap="rnd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" name="Google Shape;46;p67"/>
          <p:cNvSpPr txBox="1"/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7"/>
          <p:cNvSpPr txBox="1"/>
          <p:nvPr>
            <p:ph idx="1" type="body"/>
          </p:nvPr>
        </p:nvSpPr>
        <p:spPr>
          <a:xfrm>
            <a:off x="814728" y="2174875"/>
            <a:ext cx="5189857" cy="576262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b="0" sz="2000"/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48" name="Google Shape;48;p67"/>
          <p:cNvSpPr txBox="1"/>
          <p:nvPr>
            <p:ph idx="2" type="body"/>
          </p:nvPr>
        </p:nvSpPr>
        <p:spPr>
          <a:xfrm>
            <a:off x="814729" y="2751138"/>
            <a:ext cx="5189856" cy="310991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5pPr>
            <a:lvl6pPr indent="-3429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6pPr>
            <a:lvl7pPr indent="-3429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7pPr>
            <a:lvl8pPr indent="-3429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8pPr>
            <a:lvl9pPr indent="-3429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?"/>
              <a:defRPr/>
            </a:lvl9pPr>
          </a:lstStyle>
          <a:p/>
        </p:txBody>
      </p:sp>
      <p:sp>
        <p:nvSpPr>
          <p:cNvPr id="49" name="Google Shape;49;p67"/>
          <p:cNvSpPr txBox="1"/>
          <p:nvPr>
            <p:ph idx="3" type="body"/>
          </p:nvPr>
        </p:nvSpPr>
        <p:spPr>
          <a:xfrm>
            <a:off x="6187415" y="2174875"/>
            <a:ext cx="5194583" cy="576262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b="0" sz="2000"/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67"/>
          <p:cNvSpPr txBox="1"/>
          <p:nvPr>
            <p:ph idx="4" type="body"/>
          </p:nvPr>
        </p:nvSpPr>
        <p:spPr>
          <a:xfrm>
            <a:off x="6187415" y="2751138"/>
            <a:ext cx="5194583" cy="310991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5pPr>
            <a:lvl6pPr indent="-3429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6pPr>
            <a:lvl7pPr indent="-3429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7pPr>
            <a:lvl8pPr indent="-3429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8pPr>
            <a:lvl9pPr indent="-3429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?"/>
              <a:defRPr/>
            </a:lvl9pPr>
          </a:lstStyle>
          <a:p/>
        </p:txBody>
      </p:sp>
      <p:sp>
        <p:nvSpPr>
          <p:cNvPr id="51" name="Google Shape;51;p67"/>
          <p:cNvSpPr txBox="1"/>
          <p:nvPr>
            <p:ph idx="10" type="dt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67"/>
          <p:cNvSpPr txBox="1"/>
          <p:nvPr>
            <p:ph idx="11" type="ftr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67"/>
          <p:cNvSpPr txBox="1"/>
          <p:nvPr>
            <p:ph idx="12" type="sldNum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anchorCtr="0" anchor="b" bIns="108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8"/>
          <p:cNvSpPr/>
          <p:nvPr/>
        </p:nvSpPr>
        <p:spPr>
          <a:xfrm>
            <a:off x="0" y="0"/>
            <a:ext cx="12192000" cy="2185988"/>
          </a:xfrm>
          <a:custGeom>
            <a:rect b="b" l="l" r="r" t="t"/>
            <a:pathLst>
              <a:path extrusionOk="0" h="1377" w="5760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algn="tl" flip="none" tx="0" sx="100000" ty="0" sy="100000"/>
          </a:blipFill>
          <a:ln cap="rnd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" name="Google Shape;56;p68"/>
          <p:cNvSpPr txBox="1"/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68"/>
          <p:cNvSpPr txBox="1"/>
          <p:nvPr>
            <p:ph idx="10" type="dt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68"/>
          <p:cNvSpPr txBox="1"/>
          <p:nvPr>
            <p:ph idx="11" type="ftr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68"/>
          <p:cNvSpPr txBox="1"/>
          <p:nvPr>
            <p:ph idx="12" type="sldNum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anchorCtr="0" anchor="b" bIns="108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9"/>
          <p:cNvSpPr/>
          <p:nvPr/>
        </p:nvSpPr>
        <p:spPr>
          <a:xfrm>
            <a:off x="1073151" y="446087"/>
            <a:ext cx="3547533" cy="1814651"/>
          </a:xfrm>
          <a:custGeom>
            <a:rect b="b" l="l" r="r" t="t"/>
            <a:pathLst>
              <a:path extrusionOk="0" h="2308" w="3384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algn="tl" flip="none" tx="0" sx="100000" ty="0" sy="100000"/>
          </a:blipFill>
          <a:ln cap="rnd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" name="Google Shape;62;p69"/>
          <p:cNvSpPr txBox="1"/>
          <p:nvPr>
            <p:ph type="title"/>
          </p:nvPr>
        </p:nvSpPr>
        <p:spPr>
          <a:xfrm>
            <a:off x="1073151" y="446088"/>
            <a:ext cx="3547533" cy="1618396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2000"/>
              <a:buFont typeface="Century Gothic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69"/>
          <p:cNvSpPr txBox="1"/>
          <p:nvPr>
            <p:ph idx="1" type="body"/>
          </p:nvPr>
        </p:nvSpPr>
        <p:spPr>
          <a:xfrm>
            <a:off x="4855633" y="446088"/>
            <a:ext cx="6252633" cy="541496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5pPr>
            <a:lvl6pPr indent="-3429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6pPr>
            <a:lvl7pPr indent="-3429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7pPr>
            <a:lvl8pPr indent="-3429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8pPr>
            <a:lvl9pPr indent="-3429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?"/>
              <a:defRPr/>
            </a:lvl9pPr>
          </a:lstStyle>
          <a:p/>
        </p:txBody>
      </p:sp>
      <p:sp>
        <p:nvSpPr>
          <p:cNvPr id="64" name="Google Shape;64;p69"/>
          <p:cNvSpPr txBox="1"/>
          <p:nvPr>
            <p:ph idx="2" type="body"/>
          </p:nvPr>
        </p:nvSpPr>
        <p:spPr>
          <a:xfrm>
            <a:off x="1073151" y="2260738"/>
            <a:ext cx="3547533" cy="3600311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69"/>
          <p:cNvSpPr txBox="1"/>
          <p:nvPr>
            <p:ph idx="10" type="dt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69"/>
          <p:cNvSpPr txBox="1"/>
          <p:nvPr>
            <p:ph idx="11" type="ftr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69"/>
          <p:cNvSpPr txBox="1"/>
          <p:nvPr>
            <p:ph idx="12" type="sldNum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anchorCtr="0" anchor="b" bIns="108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70"/>
          <p:cNvSpPr txBox="1"/>
          <p:nvPr>
            <p:ph type="title"/>
          </p:nvPr>
        </p:nvSpPr>
        <p:spPr>
          <a:xfrm>
            <a:off x="814728" y="727522"/>
            <a:ext cx="4852988" cy="161716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Century Gothic"/>
              <a:buNone/>
              <a:defRPr b="0"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70"/>
          <p:cNvSpPr/>
          <p:nvPr>
            <p:ph idx="2" type="pic"/>
          </p:nvPr>
        </p:nvSpPr>
        <p:spPr>
          <a:xfrm>
            <a:off x="6098117" y="0"/>
            <a:ext cx="6093883" cy="68580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>
              <a:srgbClr val="000000">
                <a:alpha val="40000"/>
              </a:srgbClr>
            </a:outerShdw>
          </a:effectLst>
        </p:spPr>
      </p:sp>
      <p:sp>
        <p:nvSpPr>
          <p:cNvPr id="71" name="Google Shape;71;p70"/>
          <p:cNvSpPr txBox="1"/>
          <p:nvPr>
            <p:ph idx="1" type="body"/>
          </p:nvPr>
        </p:nvSpPr>
        <p:spPr>
          <a:xfrm>
            <a:off x="814728" y="2344684"/>
            <a:ext cx="4852988" cy="351636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72" name="Google Shape;72;p70"/>
          <p:cNvSpPr txBox="1"/>
          <p:nvPr>
            <p:ph idx="10" type="dt"/>
          </p:nvPr>
        </p:nvSpPr>
        <p:spPr>
          <a:xfrm>
            <a:off x="3885810" y="6041362"/>
            <a:ext cx="976879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70"/>
          <p:cNvSpPr txBox="1"/>
          <p:nvPr>
            <p:ph idx="11" type="ftr"/>
          </p:nvPr>
        </p:nvSpPr>
        <p:spPr>
          <a:xfrm>
            <a:off x="590396" y="6041362"/>
            <a:ext cx="32954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70"/>
          <p:cNvSpPr txBox="1"/>
          <p:nvPr>
            <p:ph idx="12" type="sldNum"/>
          </p:nvPr>
        </p:nvSpPr>
        <p:spPr>
          <a:xfrm>
            <a:off x="4862689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anchorCtr="0" anchor="b" bIns="108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1"/>
          <p:cNvSpPr txBox="1"/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  <a:defRPr b="1" i="0" sz="40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61"/>
          <p:cNvSpPr txBox="1"/>
          <p:nvPr>
            <p:ph idx="1" type="body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🞆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🞆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🞆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" name="Google Shape;8;p61"/>
          <p:cNvSpPr txBox="1"/>
          <p:nvPr>
            <p:ph idx="11" type="ftr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9" name="Google Shape;9;p61"/>
          <p:cNvSpPr txBox="1"/>
          <p:nvPr>
            <p:ph idx="10" type="dt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" name="Google Shape;10;p61"/>
          <p:cNvSpPr txBox="1"/>
          <p:nvPr>
            <p:ph idx="12" type="sldNum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anchorCtr="0" anchor="b" bIns="108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www.collegetransitions.com/dataverse/early-vs-regular-decision-admission-rates/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5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5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6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8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3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bigfuture.collegeboard.org/get-in/applying-101/timeline-12-grade" TargetMode="Externa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6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1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"/>
          <p:cNvSpPr txBox="1"/>
          <p:nvPr>
            <p:ph type="ctrTitle"/>
          </p:nvPr>
        </p:nvSpPr>
        <p:spPr>
          <a:xfrm>
            <a:off x="810001" y="1449147"/>
            <a:ext cx="10572000" cy="2971051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entury Gothic"/>
              <a:buNone/>
            </a:pPr>
            <a:r>
              <a:rPr lang="en-US"/>
              <a:t>Application Bootcamp</a:t>
            </a:r>
            <a:endParaRPr/>
          </a:p>
        </p:txBody>
      </p:sp>
      <p:sp>
        <p:nvSpPr>
          <p:cNvPr id="116" name="Google Shape;116;p1"/>
          <p:cNvSpPr txBox="1"/>
          <p:nvPr>
            <p:ph idx="1" type="subTitle"/>
          </p:nvPr>
        </p:nvSpPr>
        <p:spPr>
          <a:xfrm>
            <a:off x="810001" y="5280847"/>
            <a:ext cx="10572000" cy="434974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Presented by:  The Penncrest High School Guidance Department</a:t>
            </a:r>
            <a:endParaRPr/>
          </a:p>
        </p:txBody>
      </p:sp>
      <p:pic>
        <p:nvPicPr>
          <p:cNvPr descr="Roscommon to Imogene: &lt;strong&gt;College&lt;/strong&gt; Football Fan Base Map" id="117" name="Google Shape;117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82835" y="197379"/>
            <a:ext cx="6283234" cy="345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09576" y="-228600"/>
            <a:ext cx="13119735" cy="7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0"/>
          <p:cNvSpPr txBox="1"/>
          <p:nvPr>
            <p:ph type="title"/>
          </p:nvPr>
        </p:nvSpPr>
        <p:spPr>
          <a:xfrm>
            <a:off x="810000" y="2951396"/>
            <a:ext cx="10561418" cy="14688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800"/>
              <a:buFont typeface="Century Gothic"/>
              <a:buNone/>
            </a:pPr>
            <a:r>
              <a:rPr lang="en-US"/>
              <a:t>Early Decision </a:t>
            </a:r>
            <a:br>
              <a:rPr lang="en-US"/>
            </a:br>
            <a:r>
              <a:rPr lang="en-US"/>
              <a:t> Is It The Right Decision For You?</a:t>
            </a:r>
            <a:endParaRPr/>
          </a:p>
        </p:txBody>
      </p:sp>
      <p:sp>
        <p:nvSpPr>
          <p:cNvPr id="176" name="Google Shape;176;p10"/>
          <p:cNvSpPr txBox="1"/>
          <p:nvPr>
            <p:ph idx="1" type="body"/>
          </p:nvPr>
        </p:nvSpPr>
        <p:spPr>
          <a:xfrm>
            <a:off x="810000" y="5281201"/>
            <a:ext cx="10561418" cy="43395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/>
              <a:t>Take A Closer Look At Early Decision</a:t>
            </a:r>
            <a:endParaRPr b="1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09575" y="-228600"/>
            <a:ext cx="13011150" cy="7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87500" y="-228600"/>
            <a:ext cx="13011150" cy="7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77"/>
          <p:cNvSpPr txBox="1"/>
          <p:nvPr>
            <p:ph type="title"/>
          </p:nvPr>
        </p:nvSpPr>
        <p:spPr>
          <a:xfrm>
            <a:off x="810000" y="0"/>
            <a:ext cx="10571998" cy="1417638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</a:pPr>
            <a:r>
              <a:rPr lang="en-US"/>
              <a:t>Early Decision vs. Regular Decision Acceptance Rates</a:t>
            </a:r>
            <a:endParaRPr/>
          </a:p>
        </p:txBody>
      </p:sp>
      <p:sp>
        <p:nvSpPr>
          <p:cNvPr id="192" name="Google Shape;192;p77"/>
          <p:cNvSpPr txBox="1"/>
          <p:nvPr>
            <p:ph idx="1" type="body"/>
          </p:nvPr>
        </p:nvSpPr>
        <p:spPr>
          <a:xfrm>
            <a:off x="818712" y="2222287"/>
            <a:ext cx="10554574" cy="3636511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1143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Early Action vs. Regular Decision Acceptance Rates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7"/>
          <p:cNvSpPr txBox="1"/>
          <p:nvPr>
            <p:ph type="title"/>
          </p:nvPr>
        </p:nvSpPr>
        <p:spPr>
          <a:xfrm>
            <a:off x="810000" y="796833"/>
            <a:ext cx="10561418" cy="2390867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800"/>
              <a:buFont typeface="Century Gothic"/>
              <a:buNone/>
            </a:pPr>
            <a:r>
              <a:rPr lang="en-US"/>
              <a:t>Naviance:  College Applications</a:t>
            </a:r>
            <a:endParaRPr/>
          </a:p>
        </p:txBody>
      </p:sp>
      <p:sp>
        <p:nvSpPr>
          <p:cNvPr id="198" name="Google Shape;198;p17"/>
          <p:cNvSpPr txBox="1"/>
          <p:nvPr>
            <p:ph idx="1" type="body"/>
          </p:nvPr>
        </p:nvSpPr>
        <p:spPr>
          <a:xfrm>
            <a:off x="810000" y="5281201"/>
            <a:ext cx="10561418" cy="43395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800"/>
              <a:t>A Guide To Application Management</a:t>
            </a:r>
            <a:endParaRPr b="1" sz="28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09575" y="-228600"/>
            <a:ext cx="13011150" cy="7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09575" y="-228600"/>
            <a:ext cx="12601575" cy="7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09575" y="-228600"/>
            <a:ext cx="13011150" cy="7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09575" y="-228600"/>
            <a:ext cx="13011150" cy="7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"/>
          <p:cNvSpPr txBox="1"/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400"/>
              <a:buFont typeface="Century Gothic"/>
              <a:buNone/>
            </a:pPr>
            <a:r>
              <a:rPr lang="en-US" sz="4400"/>
              <a:t>Agenda</a:t>
            </a:r>
            <a:endParaRPr sz="4400"/>
          </a:p>
        </p:txBody>
      </p:sp>
      <p:sp>
        <p:nvSpPr>
          <p:cNvPr id="123" name="Google Shape;123;p2"/>
          <p:cNvSpPr txBox="1"/>
          <p:nvPr>
            <p:ph idx="1" type="body"/>
          </p:nvPr>
        </p:nvSpPr>
        <p:spPr>
          <a:xfrm>
            <a:off x="818712" y="2222287"/>
            <a:ext cx="11159928" cy="445283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/>
              <a:t>Admissions Overview / NACAC Guidelines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116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/>
              <a:t>College Application Instruction / Demonstration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116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/>
              <a:t>Senior Timeline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116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/>
              <a:t>What do counselors send with applications?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116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/>
              <a:t>Naviance</a:t>
            </a:r>
            <a:endParaRPr sz="2800"/>
          </a:p>
          <a:p>
            <a:pPr indent="-457200" lvl="0" marL="457200" rtl="0" algn="l">
              <a:lnSpc>
                <a:spcPct val="100000"/>
              </a:lnSpc>
              <a:spcBef>
                <a:spcPts val="116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/>
              <a:t>Financial Aid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116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/>
              <a:t>Wrap up and questions</a:t>
            </a:r>
            <a:endParaRPr sz="28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09575" y="-228600"/>
            <a:ext cx="13011150" cy="7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3"/>
          <p:cNvSpPr txBox="1"/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en-US"/>
              <a:t>The Common Application</a:t>
            </a:r>
            <a:endParaRPr/>
          </a:p>
        </p:txBody>
      </p:sp>
      <p:sp>
        <p:nvSpPr>
          <p:cNvPr id="229" name="Google Shape;229;p23"/>
          <p:cNvSpPr txBox="1"/>
          <p:nvPr>
            <p:ph idx="1" type="body"/>
          </p:nvPr>
        </p:nvSpPr>
        <p:spPr>
          <a:xfrm>
            <a:off x="165100" y="2222287"/>
            <a:ext cx="11798300" cy="426741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/>
              <a:t>The Common Application is used by over 900 colleges and universities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/>
              <a:t>Not all colleges use the Common Application. Students are advised to consult the admissions websites for each school under consideration for exact details.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b="1" lang="en-US" sz="2400" u="sng"/>
              <a:t>Not all students need to create a Common Application account</a:t>
            </a:r>
            <a:endParaRPr/>
          </a:p>
          <a:p>
            <a:pPr indent="-1905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b="1" sz="2400" u="sng"/>
          </a:p>
          <a:p>
            <a:pPr indent="0" lvl="0" marL="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b="1" sz="2400" u="sng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4"/>
          <p:cNvSpPr txBox="1"/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en-US"/>
              <a:t>Creating a Common Application Account</a:t>
            </a:r>
            <a:endParaRPr/>
          </a:p>
        </p:txBody>
      </p:sp>
      <p:sp>
        <p:nvSpPr>
          <p:cNvPr id="235" name="Google Shape;235;p24"/>
          <p:cNvSpPr txBox="1"/>
          <p:nvPr>
            <p:ph idx="1" type="body"/>
          </p:nvPr>
        </p:nvSpPr>
        <p:spPr>
          <a:xfrm>
            <a:off x="114300" y="2222287"/>
            <a:ext cx="11950700" cy="430551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/>
              <a:t>Complete the </a:t>
            </a:r>
            <a:r>
              <a:rPr b="1" lang="en-US" sz="3200" u="sng"/>
              <a:t>Personal Demographic </a:t>
            </a:r>
            <a:r>
              <a:rPr lang="en-US" sz="3200"/>
              <a:t>information section.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124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/>
              <a:t>Complete the </a:t>
            </a:r>
            <a:r>
              <a:rPr b="1" lang="en-US" sz="3200" u="sng"/>
              <a:t>Education</a:t>
            </a:r>
            <a:r>
              <a:rPr lang="en-US" sz="3200"/>
              <a:t> section.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124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/>
              <a:t>Add a college.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124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/>
              <a:t>Complete your </a:t>
            </a:r>
            <a:r>
              <a:rPr b="1" lang="en-US" sz="3200" u="sng"/>
              <a:t>FERPA</a:t>
            </a:r>
            <a:r>
              <a:rPr lang="en-US" sz="3200"/>
              <a:t> waiver ( Under “My Colleges” tab in Naviance tab Recommenders and FERPA) 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124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b="1" lang="en-US" sz="3200" u="sng"/>
              <a:t>Why should I waive my rights?</a:t>
            </a:r>
            <a:endParaRPr b="1" sz="3200" u="sng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09575" y="-228600"/>
            <a:ext cx="12830175" cy="7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6"/>
          <p:cNvSpPr txBox="1"/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en-US"/>
              <a:t>Common App /  FERPA Waiver</a:t>
            </a:r>
            <a:endParaRPr/>
          </a:p>
        </p:txBody>
      </p:sp>
      <p:sp>
        <p:nvSpPr>
          <p:cNvPr id="246" name="Google Shape;246;p26"/>
          <p:cNvSpPr txBox="1"/>
          <p:nvPr>
            <p:ph idx="1" type="body"/>
          </p:nvPr>
        </p:nvSpPr>
        <p:spPr>
          <a:xfrm>
            <a:off x="818712" y="2222287"/>
            <a:ext cx="10554574" cy="429281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/>
              <a:t>In order to sign off on the Common App FERPA Waiver &amp; Authorization on the Common App, students will need to add at least one college to your Common Application list and complete the </a:t>
            </a:r>
            <a:r>
              <a:rPr b="1" lang="en-US" sz="2800" u="sng"/>
              <a:t>Education</a:t>
            </a:r>
            <a:r>
              <a:rPr lang="en-US" sz="2800"/>
              <a:t> section including your current school and counselor information.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116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/>
              <a:t>THEN go into the college that you have listed in the Common App and you will see to the side the choice of “</a:t>
            </a:r>
            <a:r>
              <a:rPr b="1" lang="en-US" sz="2800"/>
              <a:t>Recommenders and FERPA</a:t>
            </a:r>
            <a:r>
              <a:rPr lang="en-US" sz="2800"/>
              <a:t>”</a:t>
            </a:r>
            <a:endParaRPr sz="28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27"/>
          <p:cNvPicPr preferRelativeResize="0"/>
          <p:nvPr/>
        </p:nvPicPr>
        <p:blipFill rotWithShape="1">
          <a:blip r:embed="rId3">
            <a:alphaModFix/>
          </a:blip>
          <a:srcRect b="3605" l="-446" r="20" t="7615"/>
          <a:stretch/>
        </p:blipFill>
        <p:spPr>
          <a:xfrm>
            <a:off x="248195" y="561704"/>
            <a:ext cx="11769634" cy="5786846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7"/>
          <p:cNvSpPr/>
          <p:nvPr/>
        </p:nvSpPr>
        <p:spPr>
          <a:xfrm>
            <a:off x="2272937" y="1698171"/>
            <a:ext cx="978408" cy="48463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rnd" cmpd="sng" w="15875">
            <a:solidFill>
              <a:srgbClr val="0090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28"/>
          <p:cNvPicPr preferRelativeResize="0"/>
          <p:nvPr/>
        </p:nvPicPr>
        <p:blipFill rotWithShape="1">
          <a:blip r:embed="rId3">
            <a:alphaModFix/>
          </a:blip>
          <a:srcRect b="3434" l="0" r="0" t="2626"/>
          <a:stretch/>
        </p:blipFill>
        <p:spPr>
          <a:xfrm>
            <a:off x="209006" y="431073"/>
            <a:ext cx="11730445" cy="6074229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8"/>
          <p:cNvSpPr/>
          <p:nvPr/>
        </p:nvSpPr>
        <p:spPr>
          <a:xfrm>
            <a:off x="3239589" y="2403565"/>
            <a:ext cx="978408" cy="48463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rnd" cmpd="sng" w="15875">
            <a:solidFill>
              <a:srgbClr val="0090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29"/>
          <p:cNvPicPr preferRelativeResize="0"/>
          <p:nvPr/>
        </p:nvPicPr>
        <p:blipFill rotWithShape="1">
          <a:blip r:embed="rId3">
            <a:alphaModFix/>
          </a:blip>
          <a:srcRect b="3250" l="0" r="0" t="2642"/>
          <a:stretch/>
        </p:blipFill>
        <p:spPr>
          <a:xfrm>
            <a:off x="195944" y="431074"/>
            <a:ext cx="11652068" cy="6048104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9"/>
          <p:cNvSpPr/>
          <p:nvPr/>
        </p:nvSpPr>
        <p:spPr>
          <a:xfrm>
            <a:off x="2573383" y="3513909"/>
            <a:ext cx="45719" cy="4571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rnd" cmpd="sng" w="15875">
            <a:solidFill>
              <a:srgbClr val="0090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5" name="Google Shape;265;p29"/>
          <p:cNvSpPr/>
          <p:nvPr/>
        </p:nvSpPr>
        <p:spPr>
          <a:xfrm>
            <a:off x="2084179" y="2638697"/>
            <a:ext cx="978408" cy="48463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rnd" cmpd="sng" w="15875">
            <a:solidFill>
              <a:srgbClr val="0090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30"/>
          <p:cNvPicPr preferRelativeResize="0"/>
          <p:nvPr/>
        </p:nvPicPr>
        <p:blipFill rotWithShape="1">
          <a:blip r:embed="rId3">
            <a:alphaModFix/>
          </a:blip>
          <a:srcRect b="5036" l="1938" r="3085" t="4846"/>
          <a:stretch/>
        </p:blipFill>
        <p:spPr>
          <a:xfrm>
            <a:off x="261258" y="418010"/>
            <a:ext cx="11430000" cy="6074229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0"/>
          <p:cNvSpPr/>
          <p:nvPr/>
        </p:nvSpPr>
        <p:spPr>
          <a:xfrm>
            <a:off x="5491626" y="862149"/>
            <a:ext cx="484632" cy="978408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rnd" cmpd="sng" w="15875">
            <a:solidFill>
              <a:srgbClr val="0090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1"/>
          <p:cNvPicPr preferRelativeResize="0"/>
          <p:nvPr/>
        </p:nvPicPr>
        <p:blipFill rotWithShape="1">
          <a:blip r:embed="rId3">
            <a:alphaModFix/>
          </a:blip>
          <a:srcRect b="11610" l="5824" r="2351" t="10499"/>
          <a:stretch/>
        </p:blipFill>
        <p:spPr>
          <a:xfrm>
            <a:off x="169817" y="235132"/>
            <a:ext cx="11795760" cy="6361612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1"/>
          <p:cNvSpPr/>
          <p:nvPr/>
        </p:nvSpPr>
        <p:spPr>
          <a:xfrm>
            <a:off x="2952206" y="4650377"/>
            <a:ext cx="978408" cy="48463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rnd" cmpd="sng" w="15875">
            <a:solidFill>
              <a:srgbClr val="0090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8" name="Google Shape;278;p31"/>
          <p:cNvSpPr/>
          <p:nvPr/>
        </p:nvSpPr>
        <p:spPr>
          <a:xfrm>
            <a:off x="8830492" y="5042262"/>
            <a:ext cx="978408" cy="484632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rnd" cmpd="sng" w="15875">
            <a:solidFill>
              <a:srgbClr val="0090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"/>
          <p:cNvSpPr txBox="1"/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en-US"/>
              <a:t>Who’s Journey Is This?</a:t>
            </a:r>
            <a:br>
              <a:rPr lang="en-US"/>
            </a:br>
            <a:r>
              <a:rPr lang="en-US"/>
              <a:t>Understanding the Parent’s role</a:t>
            </a:r>
            <a:endParaRPr/>
          </a:p>
        </p:txBody>
      </p:sp>
      <p:sp>
        <p:nvSpPr>
          <p:cNvPr id="129" name="Google Shape;129;p3"/>
          <p:cNvSpPr txBox="1"/>
          <p:nvPr>
            <p:ph idx="1" type="body"/>
          </p:nvPr>
        </p:nvSpPr>
        <p:spPr>
          <a:xfrm>
            <a:off x="143691" y="2222287"/>
            <a:ext cx="11848011" cy="4413644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/>
              <a:t>Director or consultant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124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/>
              <a:t>Don’t rush in to save students from appropriate feelings of fear, anxiety, and uncertainty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124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/>
              <a:t>Manage your own anxiety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124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/>
              <a:t>Give students room to feel, talk, and question</a:t>
            </a:r>
            <a:endParaRPr sz="32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g253e8faed09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7800" y="0"/>
            <a:ext cx="10596401" cy="6705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g253e8faed09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9575" y="0"/>
            <a:ext cx="9113925" cy="674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32"/>
          <p:cNvPicPr preferRelativeResize="0"/>
          <p:nvPr/>
        </p:nvPicPr>
        <p:blipFill rotWithShape="1">
          <a:blip r:embed="rId3">
            <a:alphaModFix/>
          </a:blip>
          <a:srcRect b="7047" l="1523" r="4191" t="6856"/>
          <a:stretch/>
        </p:blipFill>
        <p:spPr>
          <a:xfrm>
            <a:off x="169817" y="483326"/>
            <a:ext cx="11821886" cy="5904411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2"/>
          <p:cNvSpPr/>
          <p:nvPr/>
        </p:nvSpPr>
        <p:spPr>
          <a:xfrm>
            <a:off x="2521132" y="2312125"/>
            <a:ext cx="978408" cy="48463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rnd" cmpd="sng" w="15875">
            <a:solidFill>
              <a:srgbClr val="0090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5" name="Google Shape;295;p32"/>
          <p:cNvSpPr/>
          <p:nvPr/>
        </p:nvSpPr>
        <p:spPr>
          <a:xfrm>
            <a:off x="2521132" y="2950899"/>
            <a:ext cx="978408" cy="48463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rnd" cmpd="sng" w="15875">
            <a:solidFill>
              <a:srgbClr val="0090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6" name="Google Shape;296;p32"/>
          <p:cNvSpPr/>
          <p:nvPr/>
        </p:nvSpPr>
        <p:spPr>
          <a:xfrm>
            <a:off x="2521132" y="3435531"/>
            <a:ext cx="978408" cy="48463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rnd" cmpd="sng" w="15875">
            <a:solidFill>
              <a:srgbClr val="0090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7" name="Google Shape;297;p32"/>
          <p:cNvSpPr/>
          <p:nvPr/>
        </p:nvSpPr>
        <p:spPr>
          <a:xfrm>
            <a:off x="4127863" y="4258491"/>
            <a:ext cx="484632" cy="978408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rnd" cmpd="sng" w="15875">
            <a:solidFill>
              <a:srgbClr val="0090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8" name="Google Shape;298;p32"/>
          <p:cNvSpPr/>
          <p:nvPr/>
        </p:nvSpPr>
        <p:spPr>
          <a:xfrm>
            <a:off x="9248503" y="5107577"/>
            <a:ext cx="978408" cy="484632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rnd" cmpd="sng" w="15875">
            <a:solidFill>
              <a:srgbClr val="0090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5"/>
          <p:cNvSpPr txBox="1"/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en-US"/>
              <a:t>Teacher Recommendations</a:t>
            </a:r>
            <a:endParaRPr/>
          </a:p>
        </p:txBody>
      </p:sp>
      <p:sp>
        <p:nvSpPr>
          <p:cNvPr id="304" name="Google Shape;304;p35"/>
          <p:cNvSpPr txBox="1"/>
          <p:nvPr>
            <p:ph idx="1" type="body"/>
          </p:nvPr>
        </p:nvSpPr>
        <p:spPr>
          <a:xfrm>
            <a:off x="152400" y="2222287"/>
            <a:ext cx="11696700" cy="440711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/>
              <a:t>Add teachers in </a:t>
            </a:r>
            <a:r>
              <a:rPr lang="en-US" sz="2800" u="sng"/>
              <a:t>Naviance</a:t>
            </a:r>
            <a:r>
              <a:rPr lang="en-US" sz="2800"/>
              <a:t>, under “</a:t>
            </a:r>
            <a:r>
              <a:rPr b="1" lang="en-US" sz="2800"/>
              <a:t>Colleges</a:t>
            </a:r>
            <a:r>
              <a:rPr lang="en-US" sz="2800"/>
              <a:t>” tab, under “</a:t>
            </a:r>
            <a:r>
              <a:rPr b="1" lang="en-US" sz="2800"/>
              <a:t>Letters of Recommendation</a:t>
            </a:r>
            <a:r>
              <a:rPr lang="en-US" sz="2800"/>
              <a:t>”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116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/>
              <a:t>Remember to communicate your first deadline date with your teachers. For rolling admissions schools allow your teachers 14 days to submit.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116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/>
              <a:t>Please select “All Schools” so that we can send your materials everywhere.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116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/>
              <a:t>Note- Not all schools require teacher recommendations.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116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b="1" lang="en-US" sz="2800" u="sng"/>
              <a:t>No need to add teachers to the Common App</a:t>
            </a:r>
            <a:endParaRPr b="1" sz="2800" u="sng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6"/>
          <p:cNvSpPr txBox="1"/>
          <p:nvPr>
            <p:ph type="title"/>
          </p:nvPr>
        </p:nvSpPr>
        <p:spPr>
          <a:xfrm>
            <a:off x="810000" y="2951396"/>
            <a:ext cx="10561418" cy="14688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800"/>
              <a:buFont typeface="Century Gothic"/>
              <a:buNone/>
            </a:pPr>
            <a:r>
              <a:rPr lang="en-US"/>
              <a:t>Self-Reported Academic Record</a:t>
            </a:r>
            <a:endParaRPr/>
          </a:p>
        </p:txBody>
      </p:sp>
      <p:sp>
        <p:nvSpPr>
          <p:cNvPr id="310" name="Google Shape;310;p36"/>
          <p:cNvSpPr txBox="1"/>
          <p:nvPr>
            <p:ph idx="1" type="body"/>
          </p:nvPr>
        </p:nvSpPr>
        <p:spPr>
          <a:xfrm>
            <a:off x="101600" y="5281201"/>
            <a:ext cx="11976100" cy="43395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2000"/>
              <a:t>Applicants submit their high school record without submitting a transcript from Penncrest</a:t>
            </a:r>
            <a:endParaRPr sz="20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78"/>
          <p:cNvSpPr txBox="1"/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Self Reported Academic Record (SRAR)</a:t>
            </a:r>
            <a:endParaRPr/>
          </a:p>
        </p:txBody>
      </p:sp>
      <p:sp>
        <p:nvSpPr>
          <p:cNvPr id="316" name="Google Shape;316;p78"/>
          <p:cNvSpPr txBox="1"/>
          <p:nvPr>
            <p:ph idx="1" type="body"/>
          </p:nvPr>
        </p:nvSpPr>
        <p:spPr>
          <a:xfrm>
            <a:off x="818712" y="2856088"/>
            <a:ext cx="10554574" cy="4001911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 fontScale="32500" lnSpcReduction="20000"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92307"/>
              <a:buFont typeface="Arial"/>
              <a:buChar char="•"/>
            </a:pPr>
            <a:r>
              <a:rPr lang="en-US" sz="6000"/>
              <a:t>Several colleges and universities use a version of the SRAR to expedite the college application process.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92307"/>
              <a:buNone/>
            </a:pPr>
            <a:r>
              <a:t/>
            </a:r>
            <a:endParaRPr sz="6000"/>
          </a:p>
          <a:p>
            <a: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92307"/>
              <a:buFont typeface="Arial"/>
              <a:buChar char="•"/>
            </a:pPr>
            <a:r>
              <a:rPr lang="en-US" sz="6000"/>
              <a:t>These schools include but are not limited to: Penn State, Pittsburgh, Temple, University of South Carolina, Virginia Tech and the University of Florida.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92307"/>
              <a:buNone/>
            </a:pPr>
            <a:r>
              <a:t/>
            </a:r>
            <a:endParaRPr sz="6000"/>
          </a:p>
          <a:p>
            <a: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92307"/>
              <a:buFont typeface="Arial"/>
              <a:buChar char="•"/>
            </a:pPr>
            <a:r>
              <a:rPr lang="en-US" sz="6000" u="sng"/>
              <a:t>For example: Penn State opens admissions on August 1. </a:t>
            </a:r>
            <a:r>
              <a:rPr lang="en-US" sz="6000"/>
              <a:t> Students may complete and submit their applications at that time. Using the SRAR, high schools no longer submit a transcript for admissions purposes. Students are responsible for submitting SAT or ACT Scores for admissions. *Penn State does not require letters of recommendations.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92307"/>
              <a:buNone/>
            </a:pPr>
            <a:r>
              <a:t/>
            </a:r>
            <a:endParaRPr sz="6000"/>
          </a:p>
          <a:p>
            <a: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92307"/>
              <a:buNone/>
            </a:pPr>
            <a:r>
              <a:t/>
            </a:r>
            <a:endParaRPr sz="6000"/>
          </a:p>
          <a:p>
            <a: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307692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307692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307692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307692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307692"/>
              <a:buNone/>
            </a:pPr>
            <a:r>
              <a:t/>
            </a:r>
            <a:endParaRPr/>
          </a:p>
          <a:p>
            <a:pPr indent="0" lvl="0" marL="1143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307692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1"/>
          <p:cNvSpPr txBox="1"/>
          <p:nvPr>
            <p:ph type="title"/>
          </p:nvPr>
        </p:nvSpPr>
        <p:spPr>
          <a:xfrm>
            <a:off x="810000" y="0"/>
            <a:ext cx="10571998" cy="1417638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en-US"/>
              <a:t>College Application Timeline With Your School Counselor</a:t>
            </a:r>
            <a:endParaRPr/>
          </a:p>
        </p:txBody>
      </p:sp>
      <p:sp>
        <p:nvSpPr>
          <p:cNvPr id="322" name="Google Shape;322;p41"/>
          <p:cNvSpPr txBox="1"/>
          <p:nvPr>
            <p:ph idx="1" type="body"/>
          </p:nvPr>
        </p:nvSpPr>
        <p:spPr>
          <a:xfrm>
            <a:off x="368300" y="2196887"/>
            <a:ext cx="11347886" cy="419121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/>
              <a:t>Meet with your counselor at  least 15 days prior to the first application deadline.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124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/>
              <a:t>Meet with your counselor no later than October 15 for November 1 deadlines.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124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/>
              <a:t>All applications require a 14 day window.</a:t>
            </a:r>
            <a:endParaRPr sz="32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2"/>
          <p:cNvSpPr txBox="1"/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en-US"/>
              <a:t>Who Sends What to Where?</a:t>
            </a:r>
            <a:endParaRPr/>
          </a:p>
        </p:txBody>
      </p:sp>
      <p:grpSp>
        <p:nvGrpSpPr>
          <p:cNvPr id="328" name="Google Shape;328;p42"/>
          <p:cNvGrpSpPr/>
          <p:nvPr/>
        </p:nvGrpSpPr>
        <p:grpSpPr>
          <a:xfrm>
            <a:off x="1566881" y="2224631"/>
            <a:ext cx="9236036" cy="4339137"/>
            <a:chOff x="1198581" y="2131"/>
            <a:chExt cx="9236036" cy="4339137"/>
          </a:xfrm>
        </p:grpSpPr>
        <p:sp>
          <p:nvSpPr>
            <p:cNvPr id="329" name="Google Shape;329;p42"/>
            <p:cNvSpPr/>
            <p:nvPr/>
          </p:nvSpPr>
          <p:spPr>
            <a:xfrm>
              <a:off x="1198581" y="2131"/>
              <a:ext cx="5592419" cy="1756321"/>
            </a:xfrm>
            <a:prstGeom prst="ellipse">
              <a:avLst/>
            </a:prstGeom>
            <a:solidFill>
              <a:srgbClr val="00C6BA"/>
            </a:solidFill>
            <a:ln cap="rnd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42"/>
            <p:cNvSpPr txBox="1"/>
            <p:nvPr/>
          </p:nvSpPr>
          <p:spPr>
            <a:xfrm>
              <a:off x="2017572" y="259338"/>
              <a:ext cx="3954437" cy="12419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5550" lIns="35550" spcFirstLastPara="1" rIns="35550" wrap="square" tIns="355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b="1" i="0" lang="en-US" sz="2800" u="sng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Students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98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Send Application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Send ACT and/or SAT Scores Electronically</a:t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31" name="Google Shape;331;p42"/>
            <p:cNvSpPr/>
            <p:nvPr/>
          </p:nvSpPr>
          <p:spPr>
            <a:xfrm>
              <a:off x="3618800" y="1863730"/>
              <a:ext cx="751982" cy="751982"/>
            </a:xfrm>
            <a:prstGeom prst="mathPlus">
              <a:avLst>
                <a:gd fmla="val 23520" name="adj1"/>
              </a:avLst>
            </a:prstGeom>
            <a:solidFill>
              <a:srgbClr val="A7DFD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42"/>
            <p:cNvSpPr txBox="1"/>
            <p:nvPr/>
          </p:nvSpPr>
          <p:spPr>
            <a:xfrm>
              <a:off x="3718475" y="2151288"/>
              <a:ext cx="552632" cy="1768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33" name="Google Shape;333;p42"/>
            <p:cNvSpPr/>
            <p:nvPr/>
          </p:nvSpPr>
          <p:spPr>
            <a:xfrm>
              <a:off x="1297357" y="2720991"/>
              <a:ext cx="5394868" cy="1620277"/>
            </a:xfrm>
            <a:prstGeom prst="ellipse">
              <a:avLst/>
            </a:prstGeom>
            <a:solidFill>
              <a:srgbClr val="00C6BA"/>
            </a:solidFill>
            <a:ln cap="rnd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42"/>
            <p:cNvSpPr txBox="1"/>
            <p:nvPr/>
          </p:nvSpPr>
          <p:spPr>
            <a:xfrm>
              <a:off x="2087417" y="2958275"/>
              <a:ext cx="3814748" cy="11457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925" lIns="27925" spcFirstLastPara="1" rIns="27925" wrap="square" tIns="279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b="1" i="0" lang="en-US" sz="2200" u="sng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Teachers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77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b="0" i="0" lang="en-US" sz="22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Sends Confidential Letter of Recommendation</a:t>
              </a:r>
              <a:endParaRPr b="0" i="0" sz="2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35" name="Google Shape;335;p42"/>
            <p:cNvSpPr/>
            <p:nvPr/>
          </p:nvSpPr>
          <p:spPr>
            <a:xfrm>
              <a:off x="6985479" y="1930546"/>
              <a:ext cx="412294" cy="482306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A7DFD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42"/>
            <p:cNvSpPr txBox="1"/>
            <p:nvPr/>
          </p:nvSpPr>
          <p:spPr>
            <a:xfrm>
              <a:off x="6985479" y="2027007"/>
              <a:ext cx="288606" cy="2893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37" name="Google Shape;337;p42"/>
            <p:cNvSpPr/>
            <p:nvPr/>
          </p:nvSpPr>
          <p:spPr>
            <a:xfrm>
              <a:off x="7568914" y="875177"/>
              <a:ext cx="2865703" cy="2593044"/>
            </a:xfrm>
            <a:prstGeom prst="ellipse">
              <a:avLst/>
            </a:prstGeom>
            <a:solidFill>
              <a:srgbClr val="00C6BA"/>
            </a:solidFill>
            <a:ln cap="rnd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42"/>
            <p:cNvSpPr txBox="1"/>
            <p:nvPr/>
          </p:nvSpPr>
          <p:spPr>
            <a:xfrm>
              <a:off x="7988586" y="1254920"/>
              <a:ext cx="2026359" cy="18335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25" lIns="36825" spcFirstLastPara="1" rIns="36825" wrap="square" tIns="368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rPr b="0" i="0" lang="en-US" sz="29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Colleges and Universities</a:t>
              </a:r>
              <a:endParaRPr b="0" i="0" sz="2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3"/>
          <p:cNvSpPr txBox="1"/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en-US"/>
              <a:t>What Do Penncrest Counselors Send?</a:t>
            </a:r>
            <a:endParaRPr/>
          </a:p>
        </p:txBody>
      </p:sp>
      <p:sp>
        <p:nvSpPr>
          <p:cNvPr id="344" name="Google Shape;344;p43"/>
          <p:cNvSpPr txBox="1"/>
          <p:nvPr>
            <p:ph idx="1" type="body"/>
          </p:nvPr>
        </p:nvSpPr>
        <p:spPr>
          <a:xfrm>
            <a:off x="818712" y="2222287"/>
            <a:ext cx="10554574" cy="463571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/>
              <a:t>Transcript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116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/>
              <a:t>Courses in Progress / First Quarter Grades (Available first week in November)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116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/>
              <a:t>First Semester Grade Report (Available first week in February)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116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/>
              <a:t>Common App Secondary School Report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116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/>
              <a:t>Penncrest Profile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116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/>
              <a:t>Counselor Recommendation</a:t>
            </a:r>
            <a:endParaRPr sz="28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46318" y="0"/>
            <a:ext cx="529936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"/>
          <p:cNvSpPr txBox="1"/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en-US"/>
              <a:t> Senior Year Parent Thinking Points</a:t>
            </a:r>
            <a:endParaRPr/>
          </a:p>
        </p:txBody>
      </p:sp>
      <p:sp>
        <p:nvSpPr>
          <p:cNvPr id="135" name="Google Shape;135;p4"/>
          <p:cNvSpPr txBox="1"/>
          <p:nvPr>
            <p:ph idx="1" type="body"/>
          </p:nvPr>
        </p:nvSpPr>
        <p:spPr>
          <a:xfrm>
            <a:off x="182881" y="2222287"/>
            <a:ext cx="11782696" cy="4387519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800"/>
              <a:t>____ Help your student find a college / post high school plan that fits their needs and aspirations.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160"/>
              </a:spcBef>
              <a:spcAft>
                <a:spcPts val="0"/>
              </a:spcAft>
              <a:buSzPts val="2800"/>
              <a:buNone/>
            </a:pPr>
            <a:r>
              <a:rPr lang="en-US" sz="2800"/>
              <a:t>____ You should help your child understand the options and possibilities and help them to choose a post high school pathway  but not dictate choice.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160"/>
              </a:spcBef>
              <a:spcAft>
                <a:spcPts val="0"/>
              </a:spcAft>
              <a:buSzPts val="2800"/>
              <a:buNone/>
            </a:pPr>
            <a:r>
              <a:rPr lang="en-US" sz="2800"/>
              <a:t>____ The process of applying to college or choosing an alternate plan can be stressful for all concerned.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160"/>
              </a:spcBef>
              <a:spcAft>
                <a:spcPts val="0"/>
              </a:spcAft>
              <a:buSzPts val="2800"/>
              <a:buNone/>
            </a:pPr>
            <a:r>
              <a:rPr lang="en-US" sz="2800"/>
              <a:t>____ The process of applying to colleges can be exciting and inspirational to all concerned.</a:t>
            </a:r>
            <a:endParaRPr sz="28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09575" y="-228600"/>
            <a:ext cx="13011150" cy="7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09575" y="-228600"/>
            <a:ext cx="13011150" cy="7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09575" y="-228600"/>
            <a:ext cx="13011150" cy="7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1"/>
          <p:cNvSpPr txBox="1"/>
          <p:nvPr>
            <p:ph type="title"/>
          </p:nvPr>
        </p:nvSpPr>
        <p:spPr>
          <a:xfrm>
            <a:off x="810000" y="2951396"/>
            <a:ext cx="10561418" cy="14688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800"/>
              <a:buFont typeface="Century Gothic"/>
              <a:buNone/>
            </a:pPr>
            <a:r>
              <a:rPr lang="en-US"/>
              <a:t>Student Athletes and the NCAA</a:t>
            </a:r>
            <a:endParaRPr/>
          </a:p>
        </p:txBody>
      </p:sp>
      <p:sp>
        <p:nvSpPr>
          <p:cNvPr id="370" name="Google Shape;370;p51"/>
          <p:cNvSpPr txBox="1"/>
          <p:nvPr>
            <p:ph idx="1" type="body"/>
          </p:nvPr>
        </p:nvSpPr>
        <p:spPr>
          <a:xfrm>
            <a:off x="810000" y="5281201"/>
            <a:ext cx="11039100" cy="713199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2000"/>
              <a:t>Understanding the process of eligibility to compete at the next level</a:t>
            </a:r>
            <a:endParaRPr sz="20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09575" y="-228600"/>
            <a:ext cx="13011150" cy="7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09575" y="-228600"/>
            <a:ext cx="13011150" cy="7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4"/>
          <p:cNvSpPr txBox="1"/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en-US"/>
              <a:t>Closing Thoughts on College Applications</a:t>
            </a:r>
            <a:endParaRPr/>
          </a:p>
        </p:txBody>
      </p:sp>
      <p:sp>
        <p:nvSpPr>
          <p:cNvPr id="386" name="Google Shape;386;p54"/>
          <p:cNvSpPr txBox="1"/>
          <p:nvPr>
            <p:ph idx="1" type="body"/>
          </p:nvPr>
        </p:nvSpPr>
        <p:spPr>
          <a:xfrm>
            <a:off x="165100" y="2222287"/>
            <a:ext cx="11747500" cy="436901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/>
              <a:t>Work on your applications now. Common App essay prompts are now available.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US" sz="2000"/>
              <a:t>Send your application when you have completed all of the parts.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b="1" lang="en-US" sz="2000" u="sng"/>
              <a:t>Do not wait for school documents. School materials will follow and join your application materials.</a:t>
            </a:r>
            <a:endParaRPr b="1" u="sng"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/>
              <a:t>Notify your counselor each time an application is sent, even if it is a self-report application.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/>
              <a:t>If you are an athlete register with the NCAA Clearinghouse and notify your counselor.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/>
              <a:t>Understand deadlines, especially for 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/>
              <a:t>Check your email for messages from PHS, your counselor and colleges.</a:t>
            </a:r>
            <a:endParaRPr sz="20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5"/>
          <p:cNvSpPr txBox="1"/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en-US"/>
              <a:t>Financial Aid</a:t>
            </a:r>
            <a:endParaRPr/>
          </a:p>
        </p:txBody>
      </p:sp>
      <p:sp>
        <p:nvSpPr>
          <p:cNvPr id="392" name="Google Shape;392;p55"/>
          <p:cNvSpPr txBox="1"/>
          <p:nvPr>
            <p:ph idx="1" type="body"/>
          </p:nvPr>
        </p:nvSpPr>
        <p:spPr>
          <a:xfrm>
            <a:off x="165100" y="2222287"/>
            <a:ext cx="11747500" cy="435631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/>
              <a:t>TBD </a:t>
            </a:r>
            <a:r>
              <a:rPr lang="en-US" sz="2000"/>
              <a:t> Senior Parent Night / Financial Aid Night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/>
              <a:t>Remember to file FAFSA </a:t>
            </a:r>
            <a:endParaRPr sz="2000"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/>
              <a:t>Create FSA ID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/>
              <a:t>Remember to check the Financial Aid page for each of your schools. Some schools require the CSS Profile. (Located on the Collegeboard website)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/>
              <a:t>Check the net-price calculator under the financial aid link for each college.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/>
              <a:t>Know your deadlines-especially for financial aid and scholarships</a:t>
            </a:r>
            <a:endParaRPr sz="20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09575" y="-228600"/>
            <a:ext cx="13011150" cy="7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09575" y="-228600"/>
            <a:ext cx="13011150" cy="7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"/>
          <p:cNvSpPr txBox="1"/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en-US"/>
              <a:t>Senior Year Timeline</a:t>
            </a:r>
            <a:endParaRPr/>
          </a:p>
        </p:txBody>
      </p:sp>
      <p:sp>
        <p:nvSpPr>
          <p:cNvPr id="141" name="Google Shape;141;p5"/>
          <p:cNvSpPr txBox="1"/>
          <p:nvPr>
            <p:ph idx="1" type="body"/>
          </p:nvPr>
        </p:nvSpPr>
        <p:spPr>
          <a:xfrm>
            <a:off x="818712" y="2222287"/>
            <a:ext cx="10554574" cy="3636511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https://bigfuture.collegeboard.org/get-in/applying-101/timeline-12-grade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09575" y="-228600"/>
            <a:ext cx="13011150" cy="7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09575" y="-228600"/>
            <a:ext cx="13011150" cy="7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60"/>
          <p:cNvSpPr txBox="1"/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en-US"/>
              <a:t>Finally…</a:t>
            </a:r>
            <a:endParaRPr/>
          </a:p>
        </p:txBody>
      </p:sp>
      <p:sp>
        <p:nvSpPr>
          <p:cNvPr id="418" name="Google Shape;418;p60"/>
          <p:cNvSpPr txBox="1"/>
          <p:nvPr>
            <p:ph idx="1" type="body"/>
          </p:nvPr>
        </p:nvSpPr>
        <p:spPr>
          <a:xfrm>
            <a:off x="114300" y="2222287"/>
            <a:ext cx="11874500" cy="440711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116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/>
              <a:t>Focus on your priorities, needs, goals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116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/>
              <a:t>Prioritize your time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116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/>
              <a:t>Stay organized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116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/>
              <a:t>Ask for help – Counselors, Teachers, Admissions Offices are here to help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116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/>
              <a:t>Student self-advocacy carries weight</a:t>
            </a:r>
            <a:endParaRPr sz="2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"/>
          <p:cNvSpPr txBox="1"/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en-US"/>
              <a:t>The Search Continues…</a:t>
            </a:r>
            <a:endParaRPr/>
          </a:p>
        </p:txBody>
      </p:sp>
      <p:sp>
        <p:nvSpPr>
          <p:cNvPr id="147" name="Google Shape;147;p6"/>
          <p:cNvSpPr txBox="1"/>
          <p:nvPr>
            <p:ph idx="1" type="body"/>
          </p:nvPr>
        </p:nvSpPr>
        <p:spPr>
          <a:xfrm>
            <a:off x="248194" y="2222287"/>
            <a:ext cx="11639006" cy="4413644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 lnSpcReduction="20000"/>
          </a:bodyPr>
          <a:lstStyle/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/>
              <a:t>Everyone is on their own timeline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116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/>
              <a:t>Upcoming opportunities to explore colleges: College representatives visit Penncrest throughout the year.  Last year over 160 different colleges visited Penncrest.  College rep visits are posted in the “What’s New” section of the Naviance student’s homepage. 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116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/>
              <a:t>NACAC Virtual College Fair on Sunday, September 10, 2023 </a:t>
            </a:r>
            <a:endParaRPr sz="2800"/>
          </a:p>
          <a:p>
            <a:pPr indent="-457200" lvl="0" marL="457200" rtl="0" algn="l">
              <a:lnSpc>
                <a:spcPct val="90000"/>
              </a:lnSpc>
              <a:spcBef>
                <a:spcPts val="116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NACAC In-Person College Fair Saturday, October 14, 2023</a:t>
            </a:r>
            <a:endParaRPr sz="2800"/>
          </a:p>
          <a:p>
            <a:pPr indent="-457200" lvl="0" marL="457200" rtl="0" algn="l">
              <a:lnSpc>
                <a:spcPct val="90000"/>
              </a:lnSpc>
              <a:spcBef>
                <a:spcPts val="116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Senior Parent / Financial Aid Night, tbd</a:t>
            </a:r>
            <a:endParaRPr sz="2800"/>
          </a:p>
          <a:p>
            <a:pPr indent="-457200" lvl="0" marL="457200" rtl="0" algn="l">
              <a:lnSpc>
                <a:spcPct val="90000"/>
              </a:lnSpc>
              <a:spcBef>
                <a:spcPts val="116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/>
              <a:t>Planned visits to college campuses. Visits are excused absences.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"/>
          <p:cNvSpPr txBox="1"/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en-US"/>
              <a:t>How do I apply to college?</a:t>
            </a:r>
            <a:endParaRPr/>
          </a:p>
        </p:txBody>
      </p:sp>
      <p:sp>
        <p:nvSpPr>
          <p:cNvPr id="153" name="Google Shape;153;p7"/>
          <p:cNvSpPr txBox="1"/>
          <p:nvPr>
            <p:ph idx="1" type="body"/>
          </p:nvPr>
        </p:nvSpPr>
        <p:spPr>
          <a:xfrm>
            <a:off x="818712" y="2222287"/>
            <a:ext cx="11068488" cy="440711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/>
              <a:t>Common Application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116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/>
              <a:t>Coalition Application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116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/>
              <a:t>Institution Applications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116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/>
              <a:t>Self-Report Applications: Penn State, University of Pittsburgh, Temple, and University of South Carolina</a:t>
            </a:r>
            <a:endParaRPr sz="2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"/>
          <p:cNvSpPr txBox="1"/>
          <p:nvPr>
            <p:ph type="title"/>
          </p:nvPr>
        </p:nvSpPr>
        <p:spPr>
          <a:xfrm>
            <a:off x="810000" y="0"/>
            <a:ext cx="10571998" cy="1417638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en-US"/>
              <a:t>The College Application Process</a:t>
            </a:r>
            <a:br>
              <a:rPr lang="en-US"/>
            </a:br>
            <a:r>
              <a:rPr lang="en-US"/>
              <a:t>Rights &amp; Responsibilities</a:t>
            </a:r>
            <a:endParaRPr/>
          </a:p>
        </p:txBody>
      </p:sp>
      <p:sp>
        <p:nvSpPr>
          <p:cNvPr id="159" name="Google Shape;159;p9"/>
          <p:cNvSpPr txBox="1"/>
          <p:nvPr>
            <p:ph idx="1" type="body"/>
          </p:nvPr>
        </p:nvSpPr>
        <p:spPr>
          <a:xfrm>
            <a:off x="156755" y="2222287"/>
            <a:ext cx="11834948" cy="4387519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/>
              <a:t>Students are not required to respond to colleges with a  “yes” or “no” until May 1, 2024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124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/>
              <a:t>The only exception is for students who are applying via Early Decision I or Early Decision II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124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/>
              <a:t>Make a deposit to one school only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124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/>
              <a:t>Be prepared for colleges to respond with: Admit, Deny, Defer, Waitlist, Summer / January Admit</a:t>
            </a:r>
            <a:endParaRPr sz="32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6"/>
          <p:cNvSpPr txBox="1"/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</a:pPr>
            <a:r>
              <a:rPr lang="en-US"/>
              <a:t>College Admissions / Special Programs</a:t>
            </a:r>
            <a:endParaRPr/>
          </a:p>
        </p:txBody>
      </p:sp>
      <p:sp>
        <p:nvSpPr>
          <p:cNvPr id="165" name="Google Shape;165;p76"/>
          <p:cNvSpPr txBox="1"/>
          <p:nvPr>
            <p:ph idx="1" type="body"/>
          </p:nvPr>
        </p:nvSpPr>
        <p:spPr>
          <a:xfrm>
            <a:off x="818700" y="2355275"/>
            <a:ext cx="10554600" cy="39573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 fontScale="62500" lnSpcReduction="20000"/>
          </a:bodyPr>
          <a:lstStyle/>
          <a:p>
            <a:pPr indent="-300037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52521"/>
              <a:buFont typeface="Arial"/>
              <a:buChar char="•"/>
            </a:pPr>
            <a:r>
              <a:rPr lang="en-US" sz="3427"/>
              <a:t>S</a:t>
            </a:r>
            <a:r>
              <a:rPr lang="en-US" sz="3827"/>
              <a:t>tudents who are considering applying to various  specialized programs are encouraged to review application requirements and deadlines carefully. </a:t>
            </a:r>
            <a:endParaRPr sz="3627"/>
          </a:p>
          <a:p>
            <a: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47032"/>
              <a:buNone/>
            </a:pPr>
            <a:r>
              <a:t/>
            </a:r>
            <a:endParaRPr sz="3827"/>
          </a:p>
          <a:p>
            <a:pPr indent="-372553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94774"/>
              <a:buFont typeface="Arial"/>
              <a:buChar char="•"/>
            </a:pPr>
            <a:r>
              <a:rPr lang="en-US" sz="3827"/>
              <a:t>Nursing programs may have different deadlines than other programs</a:t>
            </a:r>
            <a:endParaRPr sz="3627"/>
          </a:p>
          <a:p>
            <a: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47032"/>
              <a:buNone/>
            </a:pPr>
            <a:r>
              <a:t/>
            </a:r>
            <a:endParaRPr sz="3827"/>
          </a:p>
          <a:p>
            <a:pPr indent="-372553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94774"/>
              <a:buFont typeface="Arial"/>
              <a:buChar char="•"/>
            </a:pPr>
            <a:r>
              <a:rPr lang="en-US" sz="3827"/>
              <a:t>Students applying for creative and performing arts programs may have specialized requirements ( portfolio, auditions, etc. ). </a:t>
            </a:r>
            <a:endParaRPr sz="3627"/>
          </a:p>
          <a:p>
            <a: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65840"/>
              <a:buNone/>
            </a:pPr>
            <a:r>
              <a:t/>
            </a:r>
            <a:endParaRPr sz="2733"/>
          </a:p>
          <a:p>
            <a: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Quotable">
  <a:themeElements>
    <a:clrScheme name="Quotable">
      <a:dk1>
        <a:srgbClr val="000000"/>
      </a:dk1>
      <a:lt1>
        <a:srgbClr val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2018-06-26T18:40:51Z</dcterms:created>
  <dc:creator>David Harple</dc:creator>
</cp:coreProperties>
</file>